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3" r:id="rId2"/>
    <p:sldId id="259" r:id="rId3"/>
    <p:sldId id="264" r:id="rId4"/>
    <p:sldId id="266" r:id="rId5"/>
    <p:sldId id="267" r:id="rId6"/>
    <p:sldId id="268" r:id="rId7"/>
    <p:sldId id="269" r:id="rId8"/>
    <p:sldId id="270" r:id="rId9"/>
    <p:sldId id="271" r:id="rId10"/>
    <p:sldId id="272" r:id="rId11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8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A1ADC-3FB7-40DA-B2DE-355D9B030C78}" type="datetimeFigureOut">
              <a:rPr lang="ko-KR" altLang="en-US" smtClean="0"/>
              <a:t>2015-04-28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344A0-AA20-403B-B262-2ACEA066A2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6920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E9EB-5882-4F14-9D7A-E43319FAAE5D}" type="datetime1">
              <a:rPr lang="ko-KR" altLang="en-US" smtClean="0"/>
              <a:t>2015-04-28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6641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E5BE4-290A-4A67-9142-8569AAC90C2F}" type="datetime1">
              <a:rPr lang="ko-KR" altLang="en-US" smtClean="0"/>
              <a:t>2015-04-28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6531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D7AA9-974F-41EE-AA93-9A7D5FC26AF0}" type="datetime1">
              <a:rPr lang="ko-KR" altLang="en-US" smtClean="0"/>
              <a:t>2015-04-28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09547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78F7-13A7-47A7-A538-4854C83EAB76}" type="datetime1">
              <a:rPr lang="ko-KR" altLang="en-US" smtClean="0"/>
              <a:t>2015-04-28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6674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BB34-6711-40F2-9C7B-47A61743D4AD}" type="datetime1">
              <a:rPr lang="ko-KR" altLang="en-US" smtClean="0"/>
              <a:t>2015-04-28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607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0FF5-5FAF-43AE-9E0C-CC3EA1B81862}" type="datetime1">
              <a:rPr lang="ko-KR" altLang="en-US" smtClean="0"/>
              <a:t>2015-04-28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2311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AB40-AB99-4455-AC5A-01B404C2C00C}" type="datetime1">
              <a:rPr lang="ko-KR" altLang="en-US" smtClean="0"/>
              <a:t>2015-04-28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2800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C0ECE-794B-4B99-8E02-3BB1152032F2}" type="datetime1">
              <a:rPr lang="ko-KR" altLang="en-US" smtClean="0"/>
              <a:t>2015-04-28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0113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503B-EE7A-4049-8A0E-70C0A8C6708E}" type="datetime1">
              <a:rPr lang="ko-KR" altLang="en-US" smtClean="0"/>
              <a:t>2015-04-28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8047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CB6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 userDrawn="1"/>
        </p:nvSpPr>
        <p:spPr>
          <a:xfrm>
            <a:off x="-1" y="0"/>
            <a:ext cx="12192001" cy="6381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4024" y="0"/>
            <a:ext cx="1307976" cy="547715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46950">
            <a:off x="912862" y="1501027"/>
            <a:ext cx="906179" cy="86409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</p:pic>
      <p:pic>
        <p:nvPicPr>
          <p:cNvPr id="13" name="그림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34977">
            <a:off x="1431126" y="3918880"/>
            <a:ext cx="1831067" cy="174603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</p:pic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34977">
            <a:off x="5372299" y="2151620"/>
            <a:ext cx="1131884" cy="107932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</p:pic>
      <p:pic>
        <p:nvPicPr>
          <p:cNvPr id="15" name="그림 1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34977">
            <a:off x="9650526" y="745965"/>
            <a:ext cx="1131884" cy="107932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</p:pic>
      <p:pic>
        <p:nvPicPr>
          <p:cNvPr id="10" name="그림 9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46778">
            <a:off x="5290847" y="-173034"/>
            <a:ext cx="7554916" cy="7204068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</p:spTree>
    <p:extLst>
      <p:ext uri="{BB962C8B-B14F-4D97-AF65-F5344CB8AC3E}">
        <p14:creationId xmlns:p14="http://schemas.microsoft.com/office/powerpoint/2010/main" val="2171257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G:\이재훈책임님\티스타즈PPT_2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986" t="22046" r="10485" b="9758"/>
          <a:stretch/>
        </p:blipFill>
        <p:spPr bwMode="auto">
          <a:xfrm>
            <a:off x="6395633" y="1301858"/>
            <a:ext cx="5796367" cy="5556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 userDrawn="1"/>
        </p:nvSpPr>
        <p:spPr>
          <a:xfrm>
            <a:off x="7452765" y="176272"/>
            <a:ext cx="41276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60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12</a:t>
            </a:r>
            <a:r>
              <a:rPr lang="ko-KR" altLang="en-US" sz="160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강</a:t>
            </a:r>
            <a:r>
              <a:rPr lang="en-US" altLang="ko-KR" sz="160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_CSS </a:t>
            </a:r>
            <a:r>
              <a:rPr lang="ko-KR" altLang="en-US" sz="160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속성</a:t>
            </a:r>
            <a:r>
              <a:rPr lang="en-US" altLang="ko-KR" sz="160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-III</a:t>
            </a:r>
            <a:endParaRPr lang="ko-KR" altLang="en-US" sz="1600" dirty="0">
              <a:latin typeface="+mj-ea"/>
              <a:ea typeface="+mj-ea"/>
            </a:endParaRPr>
          </a:p>
        </p:txBody>
      </p:sp>
      <p:pic>
        <p:nvPicPr>
          <p:cNvPr id="8" name="그림 7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6"/>
            <a:ext cx="1307976" cy="547715"/>
          </a:xfrm>
          <a:prstGeom prst="rect">
            <a:avLst/>
          </a:prstGeom>
        </p:spPr>
      </p:pic>
      <p:sp>
        <p:nvSpPr>
          <p:cNvPr id="9" name="이등변 삼각형 8"/>
          <p:cNvSpPr/>
          <p:nvPr userDrawn="1"/>
        </p:nvSpPr>
        <p:spPr>
          <a:xfrm rot="16200000">
            <a:off x="11611880" y="-31439"/>
            <a:ext cx="548681" cy="611559"/>
          </a:xfrm>
          <a:prstGeom prst="triangle">
            <a:avLst>
              <a:gd name="adj" fmla="val 100000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날짜 개체 틀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9E6BA691-BC9B-4A68-9744-1B809170C141}" type="datetime1">
              <a:rPr lang="ko-KR" altLang="en-US" smtClean="0"/>
              <a:t>2015-04-28</a:t>
            </a:fld>
            <a:endParaRPr lang="ko-KR" altLang="en-US"/>
          </a:p>
        </p:txBody>
      </p:sp>
      <p:sp>
        <p:nvSpPr>
          <p:cNvPr id="12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3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3270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D5985-9155-4A4F-A545-EFF2E5BDFE10}" type="datetime1">
              <a:rPr lang="ko-KR" altLang="en-US" smtClean="0"/>
              <a:t>2015-04-28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52552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78468-8E36-4528-8629-5ECE6BEC95B9}" type="datetime1">
              <a:rPr lang="ko-KR" altLang="en-US" smtClean="0"/>
              <a:t>2015-04-28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6103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2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9708" y="3500063"/>
            <a:ext cx="44447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spc="-150" dirty="0" smtClean="0">
                <a:solidFill>
                  <a:srgbClr val="0070C0"/>
                </a:solidFill>
                <a:latin typeface="+mj-ea"/>
                <a:ea typeface="+mj-ea"/>
              </a:rPr>
              <a:t>12</a:t>
            </a:r>
            <a:r>
              <a:rPr lang="ko-KR" altLang="en-US" sz="2000" spc="-150" dirty="0" smtClean="0">
                <a:solidFill>
                  <a:srgbClr val="0070C0"/>
                </a:solidFill>
                <a:latin typeface="+mj-ea"/>
                <a:ea typeface="+mj-ea"/>
              </a:rPr>
              <a:t>강</a:t>
            </a:r>
            <a:r>
              <a:rPr lang="en-US" altLang="ko-KR" sz="2000" spc="-150" dirty="0" smtClean="0">
                <a:solidFill>
                  <a:srgbClr val="0070C0"/>
                </a:solidFill>
                <a:latin typeface="+mj-ea"/>
                <a:ea typeface="+mj-ea"/>
              </a:rPr>
              <a:t>_CSS </a:t>
            </a:r>
            <a:r>
              <a:rPr lang="ko-KR" altLang="en-US" sz="2000" spc="-150" dirty="0" smtClean="0">
                <a:solidFill>
                  <a:srgbClr val="0070C0"/>
                </a:solidFill>
                <a:latin typeface="+mj-ea"/>
                <a:ea typeface="+mj-ea"/>
              </a:rPr>
              <a:t>속성</a:t>
            </a:r>
            <a:r>
              <a:rPr lang="en-US" altLang="ko-KR" sz="2000" spc="-150" dirty="0" smtClean="0">
                <a:solidFill>
                  <a:srgbClr val="0070C0"/>
                </a:solidFill>
                <a:latin typeface="+mj-ea"/>
                <a:ea typeface="+mj-ea"/>
              </a:rPr>
              <a:t>-III</a:t>
            </a:r>
            <a:endParaRPr lang="ko-KR" altLang="en-US" sz="2000" spc="-150" dirty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09012" y="3900173"/>
            <a:ext cx="41954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font-family </a:t>
            </a:r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, font-size 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속성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marL="171450" indent="-171450">
              <a:buFontTx/>
              <a:buChar char="-"/>
            </a:pPr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font-style, font-weight, line-height 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속성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marL="171450" indent="-171450">
              <a:buFontTx/>
              <a:buChar char="-"/>
            </a:pP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text-align, text-decoration </a:t>
            </a:r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속성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marL="171450" indent="-171450">
              <a:buFontTx/>
              <a:buChar char="-"/>
            </a:pPr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position 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속성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504432" y="4959417"/>
            <a:ext cx="2094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i="1" dirty="0" smtClean="0"/>
              <a:t>Lecturer</a:t>
            </a:r>
            <a:r>
              <a:rPr lang="en-US" altLang="ko-KR" sz="1200" dirty="0" smtClean="0"/>
              <a:t>  </a:t>
            </a:r>
            <a:r>
              <a:rPr lang="en-US" altLang="ko-KR" sz="1200" dirty="0"/>
              <a:t>K</a:t>
            </a:r>
            <a:r>
              <a:rPr lang="en-US" altLang="ko-KR" sz="1200" dirty="0" smtClean="0"/>
              <a:t>im </a:t>
            </a:r>
            <a:r>
              <a:rPr lang="en-US" altLang="ko-KR" sz="1200" dirty="0" err="1" smtClean="0"/>
              <a:t>Myoung</a:t>
            </a:r>
            <a:r>
              <a:rPr lang="en-US" altLang="ko-KR" sz="1200" dirty="0"/>
              <a:t>-</a:t>
            </a:r>
            <a:r>
              <a:rPr lang="en-US" altLang="ko-KR" sz="1200" dirty="0" smtClean="0"/>
              <a:t>Ho</a:t>
            </a:r>
          </a:p>
          <a:p>
            <a:pPr algn="r"/>
            <a:r>
              <a:rPr lang="en-US" altLang="ko-KR" sz="1200" i="1" dirty="0" smtClean="0"/>
              <a:t>Nickname</a:t>
            </a:r>
            <a:r>
              <a:rPr lang="en-US" altLang="ko-KR" sz="1200" dirty="0" smtClean="0"/>
              <a:t>  </a:t>
            </a:r>
            <a:r>
              <a:rPr lang="ko-KR" altLang="en-US" sz="1200" dirty="0" err="1" smtClean="0"/>
              <a:t>블스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algn="r"/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blogstudy@naver.com</a:t>
            </a:r>
            <a:endParaRPr lang="ko-KR" altLang="en-US" sz="12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8085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7008" y="760205"/>
            <a:ext cx="10676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+mn-ea"/>
              </a:rPr>
              <a:t>12</a:t>
            </a:r>
            <a:r>
              <a:rPr lang="en-US" altLang="ko-KR" sz="1600" b="1" kern="1200" dirty="0" smtClean="0">
                <a:solidFill>
                  <a:schemeClr val="tx1"/>
                </a:solidFill>
                <a:effectLst/>
                <a:latin typeface="+mn-ea"/>
                <a:ea typeface="+mn-ea"/>
              </a:rPr>
              <a:t>-4.</a:t>
            </a:r>
            <a:r>
              <a:rPr lang="en-US" altLang="ko-KR" sz="1600" b="1" dirty="0" smtClean="0">
                <a:latin typeface="+mn-ea"/>
              </a:rPr>
              <a:t> position </a:t>
            </a:r>
            <a:r>
              <a:rPr lang="ko-KR" altLang="en-US" sz="1600" b="1" dirty="0" smtClean="0">
                <a:latin typeface="+mn-ea"/>
              </a:rPr>
              <a:t>속성</a:t>
            </a:r>
            <a:endParaRPr lang="ko-KR" altLang="en-US" sz="1600" b="1" dirty="0">
              <a:latin typeface="+mn-ea"/>
              <a:ea typeface="+mn-ea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6336738" y="6380626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10</a:t>
            </a:fld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77008" y="1116906"/>
            <a:ext cx="10676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position </a:t>
            </a:r>
            <a:r>
              <a:rPr lang="ko-KR" altLang="en-US" sz="1200" dirty="0" smtClean="0"/>
              <a:t>속성 중 </a:t>
            </a:r>
            <a:r>
              <a:rPr lang="en-US" altLang="ko-KR" sz="1200" dirty="0" smtClean="0"/>
              <a:t>relative, absolute</a:t>
            </a:r>
            <a:r>
              <a:rPr lang="ko-KR" altLang="en-US" sz="1200" dirty="0" smtClean="0"/>
              <a:t>혼합</a:t>
            </a:r>
            <a:endParaRPr lang="en-US" altLang="ko-KR" sz="1200" dirty="0" smtClean="0"/>
          </a:p>
          <a:p>
            <a:r>
              <a:rPr lang="en-US" altLang="ko-KR" sz="1200" dirty="0" smtClean="0"/>
              <a:t>(html_css_12_4_ex5)</a:t>
            </a:r>
            <a:endParaRPr lang="en-US" altLang="ko-KR" sz="1200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677008" y="1107832"/>
            <a:ext cx="10676792" cy="0"/>
          </a:xfrm>
          <a:prstGeom prst="line">
            <a:avLst/>
          </a:prstGeom>
          <a:ln w="12700" cmpd="dbl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008" y="1745274"/>
            <a:ext cx="4511386" cy="2736273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2127" y="1745274"/>
            <a:ext cx="2533650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91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7008" y="760205"/>
            <a:ext cx="10676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+mn-ea"/>
              </a:rPr>
              <a:t>12</a:t>
            </a:r>
            <a:r>
              <a:rPr lang="en-US" altLang="ko-KR" sz="1600" b="1" kern="1200" dirty="0" smtClean="0">
                <a:solidFill>
                  <a:schemeClr val="tx1"/>
                </a:solidFill>
                <a:effectLst/>
                <a:latin typeface="+mn-ea"/>
                <a:ea typeface="+mn-ea"/>
              </a:rPr>
              <a:t>-1.</a:t>
            </a:r>
            <a:r>
              <a:rPr lang="en-US" altLang="ko-KR" sz="1600" b="1" dirty="0" smtClean="0">
                <a:latin typeface="+mn-ea"/>
              </a:rPr>
              <a:t> </a:t>
            </a:r>
            <a:r>
              <a:rPr lang="en-US" altLang="ko-KR" sz="1600" b="1" dirty="0">
                <a:latin typeface="+mn-ea"/>
              </a:rPr>
              <a:t>font-family , font-size </a:t>
            </a:r>
            <a:r>
              <a:rPr lang="ko-KR" altLang="en-US" sz="1600" b="1" dirty="0">
                <a:latin typeface="+mn-ea"/>
              </a:rPr>
              <a:t>속성</a:t>
            </a:r>
            <a:endParaRPr lang="ko-KR" altLang="en-US" sz="1600" b="1" dirty="0">
              <a:latin typeface="+mn-ea"/>
              <a:ea typeface="+mn-ea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6336738" y="6380626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2</a:t>
            </a:fld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77008" y="1116906"/>
            <a:ext cx="10676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/>
              <a:t>글꼴 및 폰트 사이즈 관련 속성을 살펴 봅니다</a:t>
            </a:r>
            <a:r>
              <a:rPr lang="en-US" altLang="ko-KR" sz="1200" dirty="0" smtClean="0"/>
              <a:t>.</a:t>
            </a:r>
          </a:p>
          <a:p>
            <a:r>
              <a:rPr lang="en-US" altLang="ko-KR" sz="1200" dirty="0" smtClean="0"/>
              <a:t>(html_css_12_1_ex1)</a:t>
            </a:r>
            <a:endParaRPr lang="en-US" altLang="ko-KR" sz="1200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677008" y="1107832"/>
            <a:ext cx="10676792" cy="0"/>
          </a:xfrm>
          <a:prstGeom prst="line">
            <a:avLst/>
          </a:prstGeom>
          <a:ln w="12700" cmpd="dbl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345" y="1676059"/>
            <a:ext cx="5467393" cy="4830485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2210" y="1805241"/>
            <a:ext cx="5195455" cy="3668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23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7008" y="760205"/>
            <a:ext cx="10676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+mn-ea"/>
              </a:rPr>
              <a:t>12</a:t>
            </a:r>
            <a:r>
              <a:rPr lang="en-US" altLang="ko-KR" sz="1600" b="1" kern="1200" dirty="0" smtClean="0">
                <a:solidFill>
                  <a:schemeClr val="tx1"/>
                </a:solidFill>
                <a:effectLst/>
                <a:latin typeface="+mn-ea"/>
                <a:ea typeface="+mn-ea"/>
              </a:rPr>
              <a:t>-2.</a:t>
            </a:r>
            <a:r>
              <a:rPr lang="en-US" altLang="ko-KR" sz="1600" b="1" dirty="0" smtClean="0">
                <a:latin typeface="+mn-ea"/>
              </a:rPr>
              <a:t> </a:t>
            </a:r>
            <a:r>
              <a:rPr lang="en-US" altLang="ko-KR" sz="1600" b="1" dirty="0">
                <a:latin typeface="+mn-ea"/>
              </a:rPr>
              <a:t>font-style, </a:t>
            </a:r>
            <a:r>
              <a:rPr lang="en-US" altLang="ko-KR" sz="1600" b="1" dirty="0" smtClean="0">
                <a:latin typeface="+mn-ea"/>
              </a:rPr>
              <a:t>font-weight, line-height </a:t>
            </a:r>
            <a:r>
              <a:rPr lang="ko-KR" altLang="en-US" sz="1600" b="1" dirty="0" smtClean="0">
                <a:latin typeface="+mn-ea"/>
              </a:rPr>
              <a:t>속성</a:t>
            </a:r>
            <a:endParaRPr lang="ko-KR" altLang="en-US" sz="1600" b="1" dirty="0">
              <a:latin typeface="+mn-ea"/>
              <a:ea typeface="+mn-ea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6336738" y="6380626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3</a:t>
            </a:fld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77008" y="1116906"/>
            <a:ext cx="10676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/>
              <a:t>글꼴 및 폰트 사이즈 관련 속성을 살펴 봅니다</a:t>
            </a:r>
            <a:r>
              <a:rPr lang="en-US" altLang="ko-KR" sz="1200" dirty="0" smtClean="0"/>
              <a:t>.</a:t>
            </a:r>
          </a:p>
          <a:p>
            <a:r>
              <a:rPr lang="en-US" altLang="ko-KR" sz="1200" dirty="0" smtClean="0"/>
              <a:t>(html_css_12_2_ex1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html_css_12_2_ex2)</a:t>
            </a:r>
            <a:endParaRPr lang="en-US" altLang="ko-KR" sz="1200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677008" y="1107832"/>
            <a:ext cx="10676792" cy="0"/>
          </a:xfrm>
          <a:prstGeom prst="line">
            <a:avLst/>
          </a:prstGeom>
          <a:ln w="12700" cmpd="dbl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874" y="1766052"/>
            <a:ext cx="6459682" cy="4797136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7495" y="1894039"/>
            <a:ext cx="2043545" cy="365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64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7008" y="760205"/>
            <a:ext cx="10676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+mn-ea"/>
              </a:rPr>
              <a:t>12</a:t>
            </a:r>
            <a:r>
              <a:rPr lang="en-US" altLang="ko-KR" sz="1600" b="1" kern="1200" dirty="0" smtClean="0">
                <a:solidFill>
                  <a:schemeClr val="tx1"/>
                </a:solidFill>
                <a:effectLst/>
                <a:latin typeface="+mn-ea"/>
                <a:ea typeface="+mn-ea"/>
              </a:rPr>
              <a:t>-2.</a:t>
            </a:r>
            <a:r>
              <a:rPr lang="en-US" altLang="ko-KR" sz="1600" b="1" dirty="0" smtClean="0">
                <a:latin typeface="+mn-ea"/>
              </a:rPr>
              <a:t> </a:t>
            </a:r>
            <a:r>
              <a:rPr lang="en-US" altLang="ko-KR" sz="1600" b="1" dirty="0">
                <a:latin typeface="+mn-ea"/>
              </a:rPr>
              <a:t>font-style, </a:t>
            </a:r>
            <a:r>
              <a:rPr lang="en-US" altLang="ko-KR" sz="1600" b="1" dirty="0" smtClean="0">
                <a:latin typeface="+mn-ea"/>
              </a:rPr>
              <a:t>font-weight, line-height </a:t>
            </a:r>
            <a:r>
              <a:rPr lang="ko-KR" altLang="en-US" sz="1600" b="1" dirty="0" smtClean="0">
                <a:latin typeface="+mn-ea"/>
              </a:rPr>
              <a:t>속성</a:t>
            </a:r>
            <a:endParaRPr lang="ko-KR" altLang="en-US" sz="1600" b="1" dirty="0">
              <a:latin typeface="+mn-ea"/>
              <a:ea typeface="+mn-ea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6336738" y="6380626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4</a:t>
            </a:fld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77008" y="1116906"/>
            <a:ext cx="10676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/>
              <a:t>글꼴 및 폰트 사이즈 관련 속성을 살펴 봅니다</a:t>
            </a:r>
            <a:r>
              <a:rPr lang="en-US" altLang="ko-KR" sz="1200" dirty="0" smtClean="0"/>
              <a:t>.</a:t>
            </a:r>
          </a:p>
          <a:p>
            <a:r>
              <a:rPr lang="en-US" altLang="ko-KR" sz="1200" dirty="0" smtClean="0"/>
              <a:t>(html_css_12_2_ex1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html_css_12_2_ex2)</a:t>
            </a:r>
            <a:endParaRPr lang="en-US" altLang="ko-KR" sz="1200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677008" y="1107832"/>
            <a:ext cx="10676792" cy="0"/>
          </a:xfrm>
          <a:prstGeom prst="line">
            <a:avLst/>
          </a:prstGeom>
          <a:ln w="12700" cmpd="dbl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008" y="1850229"/>
            <a:ext cx="7135091" cy="1099705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75074" y="1850229"/>
            <a:ext cx="2952750" cy="454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61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7008" y="760205"/>
            <a:ext cx="10676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+mn-ea"/>
              </a:rPr>
              <a:t>12</a:t>
            </a:r>
            <a:r>
              <a:rPr lang="en-US" altLang="ko-KR" sz="1600" b="1" kern="1200" dirty="0" smtClean="0">
                <a:solidFill>
                  <a:schemeClr val="tx1"/>
                </a:solidFill>
                <a:effectLst/>
                <a:latin typeface="+mn-ea"/>
                <a:ea typeface="+mn-ea"/>
              </a:rPr>
              <a:t>-3.</a:t>
            </a:r>
            <a:r>
              <a:rPr lang="en-US" altLang="ko-KR" sz="1600" b="1" dirty="0">
                <a:latin typeface="+mn-ea"/>
              </a:rPr>
              <a:t> text-align, text-decoration </a:t>
            </a:r>
            <a:r>
              <a:rPr lang="ko-KR" altLang="en-US" sz="1600" b="1" dirty="0" smtClean="0">
                <a:latin typeface="+mn-ea"/>
              </a:rPr>
              <a:t>속성</a:t>
            </a:r>
            <a:endParaRPr lang="ko-KR" altLang="en-US" sz="1600" b="1" dirty="0">
              <a:latin typeface="+mn-ea"/>
              <a:ea typeface="+mn-ea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6336738" y="6380626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5</a:t>
            </a:fld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77008" y="1116906"/>
            <a:ext cx="10676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/>
              <a:t>글자에 대한 정렬과 간단한 글꼴모양의 속성을 살펴 봅니다</a:t>
            </a:r>
            <a:r>
              <a:rPr lang="en-US" altLang="ko-KR" sz="1200" dirty="0" smtClean="0"/>
              <a:t>.</a:t>
            </a:r>
          </a:p>
          <a:p>
            <a:r>
              <a:rPr lang="en-US" altLang="ko-KR" sz="1200" dirty="0" smtClean="0"/>
              <a:t>(html_css_12_3_ex1)</a:t>
            </a:r>
            <a:endParaRPr lang="en-US" altLang="ko-KR" sz="1200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677008" y="1107832"/>
            <a:ext cx="10676792" cy="0"/>
          </a:xfrm>
          <a:prstGeom prst="line">
            <a:avLst/>
          </a:prstGeom>
          <a:ln w="12700" cmpd="dbl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9794" y="1907911"/>
            <a:ext cx="7848600" cy="414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5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7008" y="760205"/>
            <a:ext cx="10676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+mn-ea"/>
              </a:rPr>
              <a:t>12</a:t>
            </a:r>
            <a:r>
              <a:rPr lang="en-US" altLang="ko-KR" sz="1600" b="1" kern="1200" dirty="0" smtClean="0">
                <a:solidFill>
                  <a:schemeClr val="tx1"/>
                </a:solidFill>
                <a:effectLst/>
                <a:latin typeface="+mn-ea"/>
                <a:ea typeface="+mn-ea"/>
              </a:rPr>
              <a:t>-4.</a:t>
            </a:r>
            <a:r>
              <a:rPr lang="en-US" altLang="ko-KR" sz="1600" b="1" dirty="0" smtClean="0">
                <a:latin typeface="+mn-ea"/>
              </a:rPr>
              <a:t> position </a:t>
            </a:r>
            <a:r>
              <a:rPr lang="ko-KR" altLang="en-US" sz="1600" b="1" dirty="0" smtClean="0">
                <a:latin typeface="+mn-ea"/>
              </a:rPr>
              <a:t>속성</a:t>
            </a:r>
            <a:endParaRPr lang="ko-KR" altLang="en-US" sz="1600" b="1" dirty="0">
              <a:latin typeface="+mn-ea"/>
              <a:ea typeface="+mn-ea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6336738" y="6380626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6</a:t>
            </a:fld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77008" y="1116906"/>
            <a:ext cx="10676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position </a:t>
            </a:r>
            <a:r>
              <a:rPr lang="ko-KR" altLang="en-US" sz="1200" dirty="0" smtClean="0"/>
              <a:t>속성 중 </a:t>
            </a:r>
            <a:r>
              <a:rPr lang="en-US" altLang="ko-KR" sz="1200" dirty="0" smtClean="0"/>
              <a:t>absolute </a:t>
            </a:r>
            <a:r>
              <a:rPr lang="ko-KR" altLang="en-US" sz="1200" dirty="0" smtClean="0"/>
              <a:t>속성값에 대해서 살펴 봅니다</a:t>
            </a:r>
            <a:r>
              <a:rPr lang="en-US" altLang="ko-KR" sz="1200" dirty="0" smtClean="0"/>
              <a:t>.</a:t>
            </a:r>
          </a:p>
          <a:p>
            <a:r>
              <a:rPr lang="en-US" altLang="ko-KR" sz="1200" dirty="0" smtClean="0"/>
              <a:t>(html_css_12_4_ex1)</a:t>
            </a:r>
            <a:endParaRPr lang="en-US" altLang="ko-KR" sz="1200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677008" y="1107832"/>
            <a:ext cx="10676792" cy="0"/>
          </a:xfrm>
          <a:prstGeom prst="line">
            <a:avLst/>
          </a:prstGeom>
          <a:ln w="12700" cmpd="dbl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6932" y="1587644"/>
            <a:ext cx="4896323" cy="4833347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6602" y="1511449"/>
            <a:ext cx="1797940" cy="4985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7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7008" y="760205"/>
            <a:ext cx="10676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+mn-ea"/>
              </a:rPr>
              <a:t>12</a:t>
            </a:r>
            <a:r>
              <a:rPr lang="en-US" altLang="ko-KR" sz="1600" b="1" kern="1200" dirty="0" smtClean="0">
                <a:solidFill>
                  <a:schemeClr val="tx1"/>
                </a:solidFill>
                <a:effectLst/>
                <a:latin typeface="+mn-ea"/>
                <a:ea typeface="+mn-ea"/>
              </a:rPr>
              <a:t>-4.</a:t>
            </a:r>
            <a:r>
              <a:rPr lang="en-US" altLang="ko-KR" sz="1600" b="1" dirty="0" smtClean="0">
                <a:latin typeface="+mn-ea"/>
              </a:rPr>
              <a:t> position </a:t>
            </a:r>
            <a:r>
              <a:rPr lang="ko-KR" altLang="en-US" sz="1600" b="1" dirty="0" smtClean="0">
                <a:latin typeface="+mn-ea"/>
              </a:rPr>
              <a:t>속성</a:t>
            </a:r>
            <a:endParaRPr lang="ko-KR" altLang="en-US" sz="1600" b="1" dirty="0">
              <a:latin typeface="+mn-ea"/>
              <a:ea typeface="+mn-ea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6336738" y="6380626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7</a:t>
            </a:fld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77008" y="1116906"/>
            <a:ext cx="10676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position </a:t>
            </a:r>
            <a:r>
              <a:rPr lang="ko-KR" altLang="en-US" sz="1200" dirty="0" smtClean="0"/>
              <a:t>속성 중 </a:t>
            </a:r>
            <a:r>
              <a:rPr lang="en-US" altLang="ko-KR" sz="1200" dirty="0" smtClean="0"/>
              <a:t>fixed </a:t>
            </a:r>
            <a:r>
              <a:rPr lang="ko-KR" altLang="en-US" sz="1200" dirty="0" smtClean="0"/>
              <a:t>속성값에 대해서 살펴 봅니다</a:t>
            </a:r>
            <a:r>
              <a:rPr lang="en-US" altLang="ko-KR" sz="1200" dirty="0" smtClean="0"/>
              <a:t>.</a:t>
            </a:r>
          </a:p>
          <a:p>
            <a:r>
              <a:rPr lang="en-US" altLang="ko-KR" sz="1200" dirty="0" smtClean="0"/>
              <a:t>(html_css_12_4_ex2)</a:t>
            </a:r>
            <a:endParaRPr lang="en-US" altLang="ko-KR" sz="1200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677008" y="1107832"/>
            <a:ext cx="10676792" cy="0"/>
          </a:xfrm>
          <a:prstGeom prst="line">
            <a:avLst/>
          </a:prstGeom>
          <a:ln w="12700" cmpd="dbl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833" y="1643250"/>
            <a:ext cx="4959297" cy="4919938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6043" y="1643250"/>
            <a:ext cx="1880740" cy="4997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63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7008" y="760205"/>
            <a:ext cx="10676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+mn-ea"/>
              </a:rPr>
              <a:t>12</a:t>
            </a:r>
            <a:r>
              <a:rPr lang="en-US" altLang="ko-KR" sz="1600" b="1" kern="1200" dirty="0" smtClean="0">
                <a:solidFill>
                  <a:schemeClr val="tx1"/>
                </a:solidFill>
                <a:effectLst/>
                <a:latin typeface="+mn-ea"/>
                <a:ea typeface="+mn-ea"/>
              </a:rPr>
              <a:t>-4.</a:t>
            </a:r>
            <a:r>
              <a:rPr lang="en-US" altLang="ko-KR" sz="1600" b="1" dirty="0" smtClean="0">
                <a:latin typeface="+mn-ea"/>
              </a:rPr>
              <a:t> position </a:t>
            </a:r>
            <a:r>
              <a:rPr lang="ko-KR" altLang="en-US" sz="1600" b="1" dirty="0" smtClean="0">
                <a:latin typeface="+mn-ea"/>
              </a:rPr>
              <a:t>속성</a:t>
            </a:r>
            <a:endParaRPr lang="ko-KR" altLang="en-US" sz="1600" b="1" dirty="0">
              <a:latin typeface="+mn-ea"/>
              <a:ea typeface="+mn-ea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6336738" y="6380626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8</a:t>
            </a:fld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77008" y="1116906"/>
            <a:ext cx="10676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position </a:t>
            </a:r>
            <a:r>
              <a:rPr lang="ko-KR" altLang="en-US" sz="1200" dirty="0" smtClean="0"/>
              <a:t>속성 중 </a:t>
            </a:r>
            <a:r>
              <a:rPr lang="en-US" altLang="ko-KR" sz="1200" dirty="0" smtClean="0"/>
              <a:t>static </a:t>
            </a:r>
            <a:r>
              <a:rPr lang="ko-KR" altLang="en-US" sz="1200" dirty="0" smtClean="0"/>
              <a:t>속성값에 대해서 살펴 봅니다</a:t>
            </a:r>
            <a:r>
              <a:rPr lang="en-US" altLang="ko-KR" sz="1200" dirty="0" smtClean="0"/>
              <a:t>.</a:t>
            </a:r>
          </a:p>
          <a:p>
            <a:r>
              <a:rPr lang="en-US" altLang="ko-KR" sz="1200" dirty="0" smtClean="0"/>
              <a:t>(html_css_12_4_ex3)</a:t>
            </a:r>
            <a:endParaRPr lang="en-US" altLang="ko-KR" sz="1200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677008" y="1107832"/>
            <a:ext cx="10676792" cy="0"/>
          </a:xfrm>
          <a:prstGeom prst="line">
            <a:avLst/>
          </a:prstGeom>
          <a:ln w="12700" cmpd="dbl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8304" y="2188152"/>
            <a:ext cx="2247900" cy="2209800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5852" y="2105226"/>
            <a:ext cx="2924175" cy="412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69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7008" y="760205"/>
            <a:ext cx="10676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+mn-ea"/>
              </a:rPr>
              <a:t>12</a:t>
            </a:r>
            <a:r>
              <a:rPr lang="en-US" altLang="ko-KR" sz="1600" b="1" kern="1200" dirty="0" smtClean="0">
                <a:solidFill>
                  <a:schemeClr val="tx1"/>
                </a:solidFill>
                <a:effectLst/>
                <a:latin typeface="+mn-ea"/>
                <a:ea typeface="+mn-ea"/>
              </a:rPr>
              <a:t>-4.</a:t>
            </a:r>
            <a:r>
              <a:rPr lang="en-US" altLang="ko-KR" sz="1600" b="1" dirty="0" smtClean="0">
                <a:latin typeface="+mn-ea"/>
              </a:rPr>
              <a:t> position </a:t>
            </a:r>
            <a:r>
              <a:rPr lang="ko-KR" altLang="en-US" sz="1600" b="1" dirty="0" smtClean="0">
                <a:latin typeface="+mn-ea"/>
              </a:rPr>
              <a:t>속성</a:t>
            </a:r>
            <a:endParaRPr lang="ko-KR" altLang="en-US" sz="1600" b="1" dirty="0">
              <a:latin typeface="+mn-ea"/>
              <a:ea typeface="+mn-ea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6336738" y="6380626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9</a:t>
            </a:fld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77008" y="1116906"/>
            <a:ext cx="10676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position </a:t>
            </a:r>
            <a:r>
              <a:rPr lang="ko-KR" altLang="en-US" sz="1200" dirty="0" smtClean="0"/>
              <a:t>속성 중 </a:t>
            </a:r>
            <a:r>
              <a:rPr lang="en-US" altLang="ko-KR" sz="1200" dirty="0" smtClean="0"/>
              <a:t>relative </a:t>
            </a:r>
            <a:r>
              <a:rPr lang="ko-KR" altLang="en-US" sz="1200" dirty="0" smtClean="0"/>
              <a:t>속성값에 대해서 살펴 봅니다</a:t>
            </a:r>
            <a:r>
              <a:rPr lang="en-US" altLang="ko-KR" sz="1200" dirty="0" smtClean="0"/>
              <a:t>.</a:t>
            </a:r>
          </a:p>
          <a:p>
            <a:r>
              <a:rPr lang="en-US" altLang="ko-KR" sz="1200" dirty="0" smtClean="0"/>
              <a:t>(html_css_12_4_ex4)</a:t>
            </a:r>
            <a:endParaRPr lang="en-US" altLang="ko-KR" sz="1200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677008" y="1107832"/>
            <a:ext cx="10676792" cy="0"/>
          </a:xfrm>
          <a:prstGeom prst="line">
            <a:avLst/>
          </a:prstGeom>
          <a:ln w="12700" cmpd="dbl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665" y="1666865"/>
            <a:ext cx="4132748" cy="4896323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4904" y="1624369"/>
            <a:ext cx="2876550" cy="498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90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5728</TotalTime>
  <Words>196</Words>
  <Application>Microsoft Office PowerPoint</Application>
  <PresentationFormat>와이드스크린</PresentationFormat>
  <Paragraphs>44</Paragraphs>
  <Slides>10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3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ho</dc:creator>
  <cp:lastModifiedBy>ho</cp:lastModifiedBy>
  <cp:revision>1486</cp:revision>
  <dcterms:created xsi:type="dcterms:W3CDTF">2014-12-01T08:37:15Z</dcterms:created>
  <dcterms:modified xsi:type="dcterms:W3CDTF">2015-04-28T14:47:45Z</dcterms:modified>
</cp:coreProperties>
</file>